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102" r:id="rId3"/>
    <p:sldId id="2138" r:id="rId4"/>
    <p:sldId id="2155" r:id="rId5"/>
    <p:sldId id="2156" r:id="rId6"/>
    <p:sldId id="2157" r:id="rId7"/>
    <p:sldId id="2158" r:id="rId8"/>
    <p:sldId id="2159" r:id="rId9"/>
    <p:sldId id="2160" r:id="rId10"/>
    <p:sldId id="2161" r:id="rId11"/>
    <p:sldId id="2162" r:id="rId12"/>
    <p:sldId id="2163" r:id="rId13"/>
    <p:sldId id="2164" r:id="rId14"/>
    <p:sldId id="2170" r:id="rId15"/>
    <p:sldId id="2171" r:id="rId16"/>
    <p:sldId id="2172" r:id="rId17"/>
    <p:sldId id="216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BE1E2D"/>
    <a:srgbClr val="B21D2B"/>
    <a:srgbClr val="AD1F2E"/>
    <a:srgbClr val="F6F7F8"/>
    <a:srgbClr val="FFFFFF"/>
    <a:srgbClr val="FEFDFB"/>
    <a:srgbClr val="FBB430"/>
    <a:srgbClr val="F2F2F2"/>
    <a:srgbClr val="5447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60" autoAdjust="0"/>
    <p:restoredTop sz="82448" autoAdjust="0"/>
  </p:normalViewPr>
  <p:slideViewPr>
    <p:cSldViewPr snapToGrid="0">
      <p:cViewPr varScale="1">
        <p:scale>
          <a:sx n="59" d="100"/>
          <a:sy n="59" d="100"/>
        </p:scale>
        <p:origin x="11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77126-DA6C-4B42-B707-5348927A6772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83739-EEB3-460D-9357-AF9564B7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24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altLang="en-US" dirty="0"/>
              <a:t>Put your team photos or group photo.</a:t>
            </a:r>
          </a:p>
          <a:p>
            <a:pPr marL="171450" indent="-171450">
              <a:buFontTx/>
              <a:buChar char="-"/>
            </a:pPr>
            <a:r>
              <a:rPr lang="en-US" altLang="en-US" dirty="0"/>
              <a:t>Write your names and emails.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0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843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10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91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4621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9421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146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/>
              <a:t>Summarizing all information in previous slides the in one Canvas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64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en-US" sz="1200" dirty="0">
              <a:solidFill>
                <a:schemeClr val="dk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35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5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05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52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46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64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83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683739-EEB3-460D-9357-AF9564B72F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35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944D6C-9156-409C-BE08-7B3D58F90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06F360F-8DBE-495B-B115-5E6D5C9CE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1A2900-6386-4911-A1CC-E9992A9B6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3CA256-A42E-4F73-9F12-5D86C4D4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33CFB0-355B-4643-A6E3-46C1E91D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13">
            <a:extLst>
              <a:ext uri="{FF2B5EF4-FFF2-40B4-BE49-F238E27FC236}">
                <a16:creationId xmlns:a16="http://schemas.microsoft.com/office/drawing/2014/main" xmlns="" id="{F9F7EC83-68F7-43BC-8F40-5DEDD68559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699748" y="5405296"/>
            <a:ext cx="653475" cy="780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92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38E9C6-DB27-431C-98D6-CE16FCF29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502D5E6-76EB-4BB8-9A1B-690BC5A9E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8758D3-F1C6-49C3-AB38-2EA2E1607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475203-C81D-4026-85CB-352A02199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402786-1809-4D5E-8251-0B5609B54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8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CC0A298-5441-45EC-A2DA-72F4B378F1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32823D-E8A7-443D-9481-C7405E1BA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621ED4-487B-4454-8E99-395D22A58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C7042F-3A6F-42F2-BBDB-FDAF6F71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EDDA31-DF4E-48CC-848A-C75EF4CA8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8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4CD21A-C176-46A1-B82D-EFB40A34E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19DBF5-6B33-43B4-B6CC-9C58A8808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3C9767-0C25-45F8-ABBB-EAFFAD089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45994B-081A-4D1D-A501-7ABEB31F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928D8F-280E-4C45-8A2F-C8D47F6F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91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58DD64-0656-4839-996C-02EEB3D7F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0A459A-6B86-4A84-BE76-84713D37E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05A5E4-8BF6-425D-9EE4-CF84E4ED6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41E032-7766-44BF-8177-E2F454247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FE9CC1-701F-4F45-A816-6F1332795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5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C7DB7A-62EF-4A1A-A0EC-37336BD8F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E07B25-79EE-4893-894D-38E900751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CBEDDD-EDE0-480F-B95B-F9A8B10F2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D981A8-E3A0-482D-BAA3-36D034D3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7C353A-6F7B-4880-A3A0-71EFB12E3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840C9F-1DBB-41DA-B3BD-E1547788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964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809BCC-E665-490C-BE1A-F278BED1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17FD880-D58A-40BC-BFF5-5CD196937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9AC9D2A-7F80-4632-8C01-5FDEAC667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4E87C9D-8C22-439C-9AFF-A54E72DFF0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0D6782C-EADB-4981-AE3D-09B1F9F2AD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D559B24-B154-42A3-A055-20FAE2B62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4A1EF4F-A14C-4F13-8D05-4FA20617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5D31D57-C908-4F1F-85D7-56A811B8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A60394-4437-47C4-B997-A6B8B91B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7CA56E-397A-4478-8DB1-157CA04E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EC67F00-19D2-4449-B7FF-B73D5AE2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CB72AC8-6A26-49CA-B91E-FB68C5AD0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9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0A0F87C-1D1C-4A8C-8C96-93633ABC9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41E3C08-E6F3-4F35-815D-B338568C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7AC549-84FF-4B6D-9468-9F892C34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DAE1832-31A8-6125-4207-235FBE5DEA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840" y="-786483"/>
            <a:ext cx="4639164" cy="2609530"/>
          </a:xfrm>
          <a:prstGeom prst="rect">
            <a:avLst/>
          </a:prstGeom>
        </p:spPr>
      </p:pic>
      <p:pic>
        <p:nvPicPr>
          <p:cNvPr id="6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45B48C0C-1C75-D664-5656-FE2DABE64775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253886" y="247851"/>
            <a:ext cx="1168628" cy="6874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722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ACF4CF-CE56-4178-ACE3-0122E6E1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274722-F526-4B36-8685-52931D6C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D1667C8-2C6C-40B5-BBB7-815941745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0D34526-4036-4160-AE92-CFF9AF63E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F571E6-8DE5-4201-B1F3-0D50370F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9499DD5-0359-4537-A47E-8C80C874A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07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5CE5B3-7756-4C40-A8F3-31AA3B06D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BB5A1E-0D8F-4BBD-B1A2-798D9AD878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B8308F8-80B0-4997-A936-417890E30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8915C9B-4AA5-4B26-9CD4-89EB9AA1A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CD34FBC-6402-48A5-826C-3446B2123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86017BF-B49D-49C7-9933-999ADE5F4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6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4D9693F-08CA-41EE-BD78-F86C66F65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E67FA4A-D56C-48E7-9025-3F2AFEBF4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AF8597-C176-401D-8753-8F70E35B2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6CC4A-BBF6-47D9-8FD9-3B23B50A6418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B61880-8795-44AF-A285-B91440106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C3D477-8594-44DB-8534-EB46F99E13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1D590-3420-4D3B-8378-11249F94E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5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11" Type="http://schemas.openxmlformats.org/officeDocument/2006/relationships/image" Target="../media/image2.png"/><Relationship Id="rId5" Type="http://schemas.openxmlformats.org/officeDocument/2006/relationships/image" Target="../media/image5.png"/><Relationship Id="rId10" Type="http://schemas.openxmlformats.org/officeDocument/2006/relationships/image" Target="../media/image13.svg"/><Relationship Id="rId4" Type="http://schemas.openxmlformats.org/officeDocument/2006/relationships/image" Target="../media/image6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5.png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xmlns="" id="{BFD00303-8D34-445E-8375-C6B692C9E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-120770"/>
            <a:ext cx="12192000" cy="697274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8F6D43B-FF42-4656-8347-9249A8E4B40C}"/>
              </a:ext>
            </a:extLst>
          </p:cNvPr>
          <p:cNvSpPr txBox="1"/>
          <p:nvPr/>
        </p:nvSpPr>
        <p:spPr>
          <a:xfrm>
            <a:off x="447621" y="1980605"/>
            <a:ext cx="112967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E6E6E6"/>
                </a:solidFill>
                <a:latin typeface="Nexa Bold" panose="02000000000000000000" pitchFamily="50" charset="0"/>
              </a:rPr>
              <a:t>Company &amp; Products Name</a:t>
            </a:r>
          </a:p>
          <a:p>
            <a:endParaRPr lang="en-US" sz="2400" dirty="0">
              <a:solidFill>
                <a:prstClr val="white">
                  <a:lumMod val="85000"/>
                </a:prst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8F6D43B-FF42-4656-8347-9249A8E4B40C}"/>
              </a:ext>
            </a:extLst>
          </p:cNvPr>
          <p:cNvSpPr txBox="1"/>
          <p:nvPr/>
        </p:nvSpPr>
        <p:spPr>
          <a:xfrm>
            <a:off x="447621" y="3365600"/>
            <a:ext cx="112967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E6E6E6"/>
                </a:solidFill>
                <a:latin typeface="Adobe Clean"/>
              </a:rPr>
              <a:t>Founders Name</a:t>
            </a:r>
            <a:endParaRPr lang="en-US" sz="1400" dirty="0">
              <a:solidFill>
                <a:prstClr val="white">
                  <a:lumMod val="85000"/>
                </a:prstClr>
              </a:solidFill>
              <a:latin typeface="Adobe Clean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 bwMode="auto">
          <a:xfrm>
            <a:off x="5060106" y="428561"/>
            <a:ext cx="1752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dirty="0">
              <a:solidFill>
                <a:schemeClr val="bg1">
                  <a:lumMod val="95000"/>
                </a:schemeClr>
              </a:solidFill>
              <a:latin typeface="Adobe Clean"/>
            </a:endParaRPr>
          </a:p>
          <a:p>
            <a:pPr algn="ctr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Adobe Clean"/>
              </a:rPr>
              <a:t>Logo</a:t>
            </a:r>
            <a:endParaRPr lang="ar-EG" sz="3200" dirty="0">
              <a:solidFill>
                <a:schemeClr val="bg1">
                  <a:lumMod val="95000"/>
                </a:schemeClr>
              </a:solidFill>
              <a:latin typeface="Adobe Clean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495800" y="5410325"/>
            <a:ext cx="320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E6E6E6"/>
                </a:solidFill>
                <a:latin typeface="Adobe Clean"/>
              </a:rPr>
              <a:t>Company Address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400" b="1">
              <a:solidFill>
                <a:srgbClr val="E6E6E6"/>
              </a:solidFill>
              <a:latin typeface="Adobe Clean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 b="1">
                <a:solidFill>
                  <a:srgbClr val="E6E6E6"/>
                </a:solidFill>
                <a:latin typeface="Adobe Clean"/>
              </a:rPr>
              <a:t>Date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DAE1832-31A8-6125-4207-235FBE5DEA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8242" y="-1102838"/>
            <a:ext cx="6210144" cy="3493206"/>
          </a:xfrm>
          <a:prstGeom prst="rect">
            <a:avLst/>
          </a:prstGeom>
        </p:spPr>
      </p:pic>
      <p:pic>
        <p:nvPicPr>
          <p:cNvPr id="9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45B48C0C-1C75-D664-5656-FE2DABE64775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74708" y="166094"/>
            <a:ext cx="1564366" cy="955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138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Technology </a:t>
            </a:r>
            <a:r>
              <a:rPr lang="en-US" sz="5400" dirty="0">
                <a:latin typeface="Nexa Bold" panose="02000000000000000000" pitchFamily="50" charset="0"/>
              </a:rPr>
              <a:t>Description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What are the tech components of the product? Explain.</a:t>
            </a:r>
          </a:p>
          <a:p>
            <a:endParaRPr lang="en-US" altLang="en-US" dirty="0">
              <a:latin typeface="Adobe Clean"/>
            </a:endParaRPr>
          </a:p>
          <a:p>
            <a:r>
              <a:rPr lang="en-US" altLang="en-US" dirty="0">
                <a:latin typeface="Adobe Clean"/>
              </a:rPr>
              <a:t>Explain the technical block diagram for your solution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CE4738B-6417-4F10-ABC7-2E6C6FAF122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359841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6968D72D-5FC6-4BEE-8014-A7EBB9C034B9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83577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8547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Prototype</a:t>
            </a:r>
            <a:endParaRPr lang="en-US" sz="5400" dirty="0">
              <a:latin typeface="Nexa Bold" panose="02000000000000000000" pitchFamily="50" charset="0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Here show and discuss your prototype</a:t>
            </a:r>
          </a:p>
          <a:p>
            <a:endParaRPr lang="en-US" altLang="en-US" dirty="0">
              <a:latin typeface="Adobe Clean"/>
            </a:endParaRPr>
          </a:p>
          <a:p>
            <a:r>
              <a:rPr lang="en-US" altLang="en-US" dirty="0">
                <a:latin typeface="Adobe Clean"/>
              </a:rPr>
              <a:t>You can Put the storyboard and framework design of the product/service</a:t>
            </a:r>
          </a:p>
          <a:p>
            <a:endParaRPr lang="en-US" altLang="en-US" dirty="0">
              <a:latin typeface="Adobe Cle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AB1A6755-9978-4A54-985A-CC9C90462DD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D8304B01-B8AA-4024-8433-7A6076A195C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0911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Prototype </a:t>
            </a:r>
            <a:r>
              <a:rPr lang="en-US" sz="5400" dirty="0">
                <a:latin typeface="Nexa Bold" panose="02000000000000000000" pitchFamily="50" charset="0"/>
              </a:rPr>
              <a:t>Photos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524CFF5-7317-4744-834E-19EDB88E861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9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5AEFD80F-C1B5-4E7D-8C19-0429DE660DC9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6179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Value </a:t>
            </a:r>
            <a:r>
              <a:rPr lang="en-US" sz="5400" dirty="0">
                <a:latin typeface="Nexa Bold" panose="02000000000000000000" pitchFamily="50" charset="0"/>
              </a:rPr>
              <a:t>Proposition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What is the unique value proposition your company is giving to your user/customer?</a:t>
            </a:r>
          </a:p>
          <a:p>
            <a:endParaRPr lang="en-US" altLang="en-US" dirty="0">
              <a:latin typeface="Adobe Clean"/>
            </a:endParaRPr>
          </a:p>
          <a:p>
            <a:r>
              <a:rPr lang="en-US" altLang="en-US" dirty="0">
                <a:latin typeface="Adobe Clean"/>
              </a:rPr>
              <a:t>You can use value proposition canvas to relate the VP to the Selected User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4244562-D42B-4896-A265-B98CEAD7B8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F956A7BB-E9BC-479C-B76E-94DFF9D86A5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4220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4244562-D42B-4896-A265-B98CEAD7B8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F956A7BB-E9BC-479C-B76E-94DFF9D86A5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86;p14"/>
          <p:cNvSpPr txBox="1">
            <a:spLocks/>
          </p:cNvSpPr>
          <p:nvPr/>
        </p:nvSpPr>
        <p:spPr>
          <a:xfrm>
            <a:off x="1842729" y="792324"/>
            <a:ext cx="8229600" cy="695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4700"/>
              </a:lnSpc>
              <a:defRPr sz="5400">
                <a:solidFill>
                  <a:srgbClr val="C00000"/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 sz="4400" dirty="0" smtClean="0"/>
              <a:t>Competitors</a:t>
            </a:r>
            <a:endParaRPr lang="en-US" sz="4400" dirty="0"/>
          </a:p>
        </p:txBody>
      </p:sp>
      <p:sp>
        <p:nvSpPr>
          <p:cNvPr id="15" name="Google Shape;187;p14"/>
          <p:cNvSpPr txBox="1">
            <a:spLocks/>
          </p:cNvSpPr>
          <p:nvPr/>
        </p:nvSpPr>
        <p:spPr>
          <a:xfrm>
            <a:off x="2019300" y="1487565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400050">
              <a:lnSpc>
                <a:spcPct val="115000"/>
              </a:lnSpc>
              <a:spcBef>
                <a:spcPts val="700"/>
              </a:spcBef>
              <a:buSzPts val="2700"/>
            </a:pPr>
            <a:r>
              <a:rPr lang="en-US" sz="2700" dirty="0" smtClean="0"/>
              <a:t>What are the alternative solutions to the problem? </a:t>
            </a:r>
          </a:p>
          <a:p>
            <a:pPr marL="342900" indent="-311150">
              <a:spcBef>
                <a:spcPts val="0"/>
              </a:spcBef>
              <a:buClr>
                <a:schemeClr val="dk1"/>
              </a:buClr>
              <a:buSzPts val="2700"/>
            </a:pPr>
            <a:r>
              <a:rPr lang="en-US" sz="2700" dirty="0" smtClean="0"/>
              <a:t>What are your direct competitors and indirect comparators ? and Why do you think that you are better.</a:t>
            </a:r>
            <a:endParaRPr lang="en-US" sz="2700" dirty="0"/>
          </a:p>
        </p:txBody>
      </p:sp>
      <p:graphicFrame>
        <p:nvGraphicFramePr>
          <p:cNvPr id="16" name="Google Shape;188;p14"/>
          <p:cNvGraphicFramePr/>
          <p:nvPr>
            <p:extLst>
              <p:ext uri="{D42A27DB-BD31-4B8C-83A1-F6EECF244321}">
                <p14:modId xmlns:p14="http://schemas.microsoft.com/office/powerpoint/2010/main" val="2837614828"/>
              </p:ext>
            </p:extLst>
          </p:nvPr>
        </p:nvGraphicFramePr>
        <p:xfrm>
          <a:off x="1102897" y="3214063"/>
          <a:ext cx="10196475" cy="25184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039295"/>
                <a:gridCol w="2039295"/>
                <a:gridCol w="2039295"/>
                <a:gridCol w="2039295"/>
                <a:gridCol w="2039295"/>
              </a:tblGrid>
              <a:tr h="52518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 smtClean="0">
                          <a:sym typeface="Calibri"/>
                        </a:rPr>
                        <a:t>Criteria</a:t>
                      </a:r>
                      <a:endParaRPr b="1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Calibri"/>
                        </a:rPr>
                        <a:t>Your Company</a:t>
                      </a:r>
                      <a:endParaRPr lang="en-US" b="1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Calibri"/>
                        </a:rPr>
                        <a:t>Competitor1</a:t>
                      </a:r>
                      <a:endParaRPr lang="en-US" b="1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ym typeface="Calibri"/>
                        </a:rPr>
                        <a:t>Competitor2</a:t>
                      </a:r>
                      <a:endParaRPr lang="en-US" b="1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 smtClean="0">
                          <a:sym typeface="Calibri"/>
                        </a:rPr>
                        <a:t>Competitor3</a:t>
                      </a: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059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ym typeface="Calibri"/>
                        </a:rPr>
                        <a:t>Quality of Service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059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ym typeface="Calibri"/>
                        </a:rPr>
                        <a:t>Price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059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ym typeface="Calibri"/>
                        </a:rPr>
                        <a:t>……………….</a:t>
                      </a: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1059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ym typeface="Calibri"/>
                        </a:rPr>
                        <a:t>……………….</a:t>
                      </a: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490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4244562-D42B-4896-A265-B98CEAD7B8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F956A7BB-E9BC-479C-B76E-94DFF9D86A5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94;g136cd96fb98_0_74"/>
          <p:cNvSpPr txBox="1">
            <a:spLocks/>
          </p:cNvSpPr>
          <p:nvPr/>
        </p:nvSpPr>
        <p:spPr>
          <a:xfrm>
            <a:off x="1860712" y="785898"/>
            <a:ext cx="8229600" cy="1297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4700"/>
              </a:lnSpc>
              <a:defRPr sz="4400">
                <a:solidFill>
                  <a:srgbClr val="C00000"/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 dirty="0"/>
              <a:t>Cost </a:t>
            </a:r>
            <a:r>
              <a:rPr lang="en-US" dirty="0" smtClean="0"/>
              <a:t>Structure</a:t>
            </a: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Financial Projections</a:t>
            </a:r>
          </a:p>
        </p:txBody>
      </p:sp>
      <p:sp>
        <p:nvSpPr>
          <p:cNvPr id="18" name="Google Shape;195;g136cd96fb98_0_74"/>
          <p:cNvSpPr txBox="1">
            <a:spLocks/>
          </p:cNvSpPr>
          <p:nvPr/>
        </p:nvSpPr>
        <p:spPr>
          <a:xfrm>
            <a:off x="1981200" y="2008947"/>
            <a:ext cx="8229600" cy="4526100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19100">
              <a:lnSpc>
                <a:spcPct val="115000"/>
              </a:lnSpc>
              <a:spcBef>
                <a:spcPts val="600"/>
              </a:spcBef>
              <a:buSzPts val="3000"/>
            </a:pPr>
            <a:r>
              <a:rPr lang="en-US" sz="3000" dirty="0" smtClean="0"/>
              <a:t>What are the most important costs inherent in our business model?</a:t>
            </a:r>
          </a:p>
          <a:p>
            <a:pPr marL="914400" lvl="1" indent="-393700">
              <a:lnSpc>
                <a:spcPct val="115000"/>
              </a:lnSpc>
              <a:spcBef>
                <a:spcPts val="0"/>
              </a:spcBef>
              <a:buSzPts val="2600"/>
              <a:buFont typeface="Arial" panose="020B0604020202020204" pitchFamily="34" charset="0"/>
              <a:buChar char="–"/>
            </a:pPr>
            <a:r>
              <a:rPr lang="en-US" sz="2600" dirty="0" smtClean="0"/>
              <a:t>Which Key Resources are most expensive?</a:t>
            </a:r>
          </a:p>
          <a:p>
            <a:pPr marL="914400" lvl="1" indent="-393700">
              <a:lnSpc>
                <a:spcPct val="115000"/>
              </a:lnSpc>
              <a:spcBef>
                <a:spcPts val="0"/>
              </a:spcBef>
              <a:buSzPts val="2600"/>
              <a:buFont typeface="Arial" panose="020B0604020202020204" pitchFamily="34" charset="0"/>
              <a:buChar char="–"/>
            </a:pPr>
            <a:r>
              <a:rPr lang="en-US" sz="2600" dirty="0" smtClean="0"/>
              <a:t>Which Key Activities are most expensive?</a:t>
            </a:r>
          </a:p>
          <a:p>
            <a:pPr marL="914400" indent="0">
              <a:lnSpc>
                <a:spcPct val="115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sz="1400" dirty="0" smtClean="0"/>
          </a:p>
          <a:p>
            <a:pPr marL="457200" indent="-419100">
              <a:lnSpc>
                <a:spcPct val="115000"/>
              </a:lnSpc>
              <a:spcBef>
                <a:spcPts val="600"/>
              </a:spcBef>
              <a:buSzPts val="3000"/>
            </a:pPr>
            <a:r>
              <a:rPr lang="en-US" sz="3000" dirty="0" smtClean="0"/>
              <a:t>List the main financials:</a:t>
            </a:r>
          </a:p>
          <a:p>
            <a:pPr marL="457200" indent="0">
              <a:lnSpc>
                <a:spcPct val="115000"/>
              </a:lnSpc>
              <a:spcBef>
                <a:spcPts val="500"/>
              </a:spcBef>
              <a:buNone/>
            </a:pPr>
            <a:r>
              <a:rPr lang="en-US" sz="2600" dirty="0" smtClean="0"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600" dirty="0" smtClean="0"/>
              <a:t>Startup Cost </a:t>
            </a:r>
            <a:r>
              <a:rPr lang="en-US" sz="2600" dirty="0"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en-US" sz="2600" dirty="0"/>
              <a:t>Breakeven</a:t>
            </a:r>
          </a:p>
          <a:p>
            <a:pPr marL="457200" indent="0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endParaRPr lang="en-US" sz="2600" dirty="0" smtClean="0"/>
          </a:p>
          <a:p>
            <a:pPr marL="0" indent="0">
              <a:spcBef>
                <a:spcPts val="36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964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4244562-D42B-4896-A265-B98CEAD7B81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F956A7BB-E9BC-479C-B76E-94DFF9D86A5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94;g136cd96fb98_0_74"/>
          <p:cNvSpPr txBox="1">
            <a:spLocks/>
          </p:cNvSpPr>
          <p:nvPr/>
        </p:nvSpPr>
        <p:spPr>
          <a:xfrm>
            <a:off x="1860712" y="1390720"/>
            <a:ext cx="8229600" cy="695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lnSpc>
                <a:spcPts val="4700"/>
              </a:lnSpc>
              <a:defRPr sz="4400">
                <a:solidFill>
                  <a:srgbClr val="C00000"/>
                </a:solidFill>
                <a:latin typeface="Nexa Bold" panose="02000000000000000000" pitchFamily="50" charset="0"/>
              </a:defRPr>
            </a:lvl1pPr>
          </a:lstStyle>
          <a:p>
            <a:r>
              <a:rPr lang="en-US" dirty="0"/>
              <a:t>Revenue</a:t>
            </a:r>
            <a:r>
              <a:rPr lang="en-US" dirty="0">
                <a:solidFill>
                  <a:schemeClr val="tx1"/>
                </a:solidFill>
              </a:rPr>
              <a:t> Streams</a:t>
            </a:r>
          </a:p>
        </p:txBody>
      </p:sp>
      <p:sp>
        <p:nvSpPr>
          <p:cNvPr id="18" name="Google Shape;195;g136cd96fb98_0_74"/>
          <p:cNvSpPr txBox="1">
            <a:spLocks/>
          </p:cNvSpPr>
          <p:nvPr/>
        </p:nvSpPr>
        <p:spPr>
          <a:xfrm>
            <a:off x="2090780" y="2453828"/>
            <a:ext cx="8229600" cy="4526100"/>
          </a:xfrm>
          <a:prstGeom prst="rect">
            <a:avLst/>
          </a:prstGeom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81000">
              <a:lnSpc>
                <a:spcPct val="115000"/>
              </a:lnSpc>
              <a:spcBef>
                <a:spcPts val="600"/>
              </a:spcBef>
              <a:buSzPts val="2400"/>
              <a:buChar char="●"/>
            </a:pPr>
            <a:r>
              <a:rPr lang="en-US" sz="3200" dirty="0"/>
              <a:t>For what value are our customers really willing to pay?</a:t>
            </a:r>
          </a:p>
          <a:p>
            <a:pPr marL="457200" indent="-381000">
              <a:lnSpc>
                <a:spcPct val="115000"/>
              </a:lnSpc>
              <a:spcBef>
                <a:spcPts val="0"/>
              </a:spcBef>
              <a:buSzPts val="2400"/>
              <a:buChar char="●"/>
            </a:pPr>
            <a:r>
              <a:rPr lang="en-US" sz="3200" dirty="0"/>
              <a:t>What are your startup various sources from which your business earns money?</a:t>
            </a:r>
          </a:p>
          <a:p>
            <a:pPr marL="457200" indent="0">
              <a:lnSpc>
                <a:spcPct val="115000"/>
              </a:lnSpc>
              <a:spcBef>
                <a:spcPts val="500"/>
              </a:spcBef>
              <a:buFont typeface="Arial" panose="020B0604020202020204" pitchFamily="34" charset="0"/>
              <a:buNone/>
            </a:pPr>
            <a:endParaRPr lang="en-US" sz="2600" dirty="0" smtClean="0"/>
          </a:p>
          <a:p>
            <a:pPr marL="0" indent="0">
              <a:spcBef>
                <a:spcPts val="36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837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181258" y="1649386"/>
            <a:ext cx="3205591" cy="1900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400" dirty="0">
                <a:solidFill>
                  <a:srgbClr val="C00000"/>
                </a:solidFill>
                <a:latin typeface="Nexa Bold" panose="02000000000000000000" pitchFamily="50" charset="0"/>
              </a:rPr>
              <a:t>Business </a:t>
            </a:r>
            <a:r>
              <a:rPr lang="en-US" sz="4400" dirty="0">
                <a:latin typeface="Nexa Bold" panose="02000000000000000000" pitchFamily="50" charset="0"/>
              </a:rPr>
              <a:t>Model Canvas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21797" y="854640"/>
            <a:ext cx="91697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Nexa Bold" panose="02000000000000000000" pitchFamily="50" charset="0"/>
              </a:rPr>
              <a:t>Projects Challenges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066791" y="4731006"/>
            <a:ext cx="4397375" cy="17526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Cost Structure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64166" y="4731006"/>
            <a:ext cx="4398963" cy="17526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Revenue Streams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066791" y="616206"/>
            <a:ext cx="1765300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Key Partners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832091" y="616206"/>
            <a:ext cx="1763713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Key Activities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832091" y="2673606"/>
            <a:ext cx="1763713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Key Resources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568816" y="616206"/>
            <a:ext cx="1763713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Value Proposition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332529" y="616206"/>
            <a:ext cx="1765300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Customer Relationship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32529" y="2673606"/>
            <a:ext cx="1765300" cy="20574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Channels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0097829" y="616206"/>
            <a:ext cx="1736725" cy="4114800"/>
          </a:xfrm>
          <a:prstGeom prst="roundRect">
            <a:avLst>
              <a:gd name="adj" fmla="val 0"/>
            </a:avLst>
          </a:prstGeom>
          <a:gradFill>
            <a:gsLst>
              <a:gs pos="0">
                <a:schemeClr val="bg1">
                  <a:lumMod val="85000"/>
                </a:schemeClr>
              </a:gs>
              <a:gs pos="35000">
                <a:schemeClr val="bg1">
                  <a:lumMod val="95000"/>
                </a:schemeClr>
              </a:gs>
              <a:gs pos="100000">
                <a:schemeClr val="bg1"/>
              </a:gs>
            </a:gsLst>
          </a:gradFill>
          <a:ln w="1905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100" b="1" dirty="0">
                <a:latin typeface="Arial" pitchFamily="34" charset="0"/>
                <a:cs typeface="Arial" pitchFamily="34" charset="0"/>
              </a:rPr>
              <a:t>Customer Segments</a:t>
            </a:r>
          </a:p>
          <a:p>
            <a:pPr eaLnBrk="1" hangingPunct="1">
              <a:defRPr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Body text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066791" y="616206"/>
            <a:ext cx="8796338" cy="5867400"/>
          </a:xfrm>
          <a:prstGeom prst="roundRect">
            <a:avLst>
              <a:gd name="adj" fmla="val 0"/>
            </a:avLst>
          </a:prstGeom>
          <a:noFill/>
          <a:ln w="38100"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285750" indent="-112713" eaLnBrk="1" hangingPunct="1">
              <a:buFont typeface="Arial" pitchFamily="34" charset="0"/>
              <a:buChar char="•"/>
              <a:defRPr/>
            </a:pP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181258" y="4133574"/>
            <a:ext cx="2536825" cy="4619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XYZ Company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81258" y="4667550"/>
            <a:ext cx="2536825" cy="4619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ctr" eaLnBrk="1" hangingPunct="1">
              <a:defRPr/>
            </a:pPr>
            <a:r>
              <a:rPr lang="en-US" sz="1200" dirty="0"/>
              <a:t>21-April-2013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1258" y="5207414"/>
            <a:ext cx="2536825" cy="4532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/>
          <a:p>
            <a:pPr algn="ctr" eaLnBrk="1" hangingPunct="1">
              <a:defRPr/>
            </a:pPr>
            <a:r>
              <a:rPr lang="en-US" sz="1200" dirty="0"/>
              <a:t>Iteration #1</a:t>
            </a:r>
          </a:p>
        </p:txBody>
      </p:sp>
      <p:sp>
        <p:nvSpPr>
          <p:cNvPr id="31" name="Rectangle 19"/>
          <p:cNvSpPr/>
          <p:nvPr/>
        </p:nvSpPr>
        <p:spPr>
          <a:xfrm rot="21540000">
            <a:off x="3263641" y="1116269"/>
            <a:ext cx="1371600" cy="995362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2" name="Rectangle 19"/>
          <p:cNvSpPr/>
          <p:nvPr/>
        </p:nvSpPr>
        <p:spPr>
          <a:xfrm rot="21540000">
            <a:off x="3263641" y="2208469"/>
            <a:ext cx="1371600" cy="995362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3" name="Rectangle 19"/>
          <p:cNvSpPr/>
          <p:nvPr/>
        </p:nvSpPr>
        <p:spPr>
          <a:xfrm rot="21540000">
            <a:off x="3263641" y="3370519"/>
            <a:ext cx="1371600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5" name="Rectangle 19"/>
          <p:cNvSpPr/>
          <p:nvPr/>
        </p:nvSpPr>
        <p:spPr>
          <a:xfrm rot="21540000">
            <a:off x="5028941" y="1116269"/>
            <a:ext cx="1370013" cy="995362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5000">
                <a:srgbClr val="75DBFF"/>
              </a:gs>
              <a:gs pos="0">
                <a:srgbClr val="8BD0E9"/>
              </a:gs>
              <a:gs pos="100000">
                <a:srgbClr val="75DBFF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6" name="Rectangle 19"/>
          <p:cNvSpPr/>
          <p:nvPr/>
        </p:nvSpPr>
        <p:spPr>
          <a:xfrm rot="21540000">
            <a:off x="5028941" y="3232406"/>
            <a:ext cx="1370013" cy="995363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30000">
                <a:srgbClr val="9FFFCA"/>
              </a:gs>
              <a:gs pos="0">
                <a:srgbClr val="ACF4CB"/>
              </a:gs>
              <a:gs pos="80000">
                <a:srgbClr val="9FFFCA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7" name="Rectangle 19"/>
          <p:cNvSpPr/>
          <p:nvPr/>
        </p:nvSpPr>
        <p:spPr>
          <a:xfrm rot="21540000">
            <a:off x="6765666" y="1160719"/>
            <a:ext cx="1371600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8" name="Rectangle 19"/>
          <p:cNvSpPr/>
          <p:nvPr/>
        </p:nvSpPr>
        <p:spPr>
          <a:xfrm rot="21540000">
            <a:off x="6783129" y="2379919"/>
            <a:ext cx="1370012" cy="2122487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39" name="Rectangle 19"/>
          <p:cNvSpPr/>
          <p:nvPr/>
        </p:nvSpPr>
        <p:spPr>
          <a:xfrm rot="21540000">
            <a:off x="10294679" y="1835406"/>
            <a:ext cx="1371600" cy="2122488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0" name="Rectangle 19"/>
          <p:cNvSpPr/>
          <p:nvPr/>
        </p:nvSpPr>
        <p:spPr>
          <a:xfrm rot="21540000">
            <a:off x="8529379" y="1187706"/>
            <a:ext cx="1371600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30000">
                <a:srgbClr val="FFB7B7"/>
              </a:gs>
              <a:gs pos="0">
                <a:srgbClr val="EDC9C9"/>
              </a:gs>
              <a:gs pos="100000">
                <a:srgbClr val="FFB7B7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1" name="Rectangle 19"/>
          <p:cNvSpPr/>
          <p:nvPr/>
        </p:nvSpPr>
        <p:spPr>
          <a:xfrm rot="21540000">
            <a:off x="8610341" y="5246944"/>
            <a:ext cx="1371600" cy="995362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30000">
                <a:srgbClr val="FFB7B7"/>
              </a:gs>
              <a:gs pos="0">
                <a:srgbClr val="EDC9C9"/>
              </a:gs>
              <a:gs pos="100000">
                <a:srgbClr val="FFB7B7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2" name="Rectangle 19"/>
          <p:cNvSpPr/>
          <p:nvPr/>
        </p:nvSpPr>
        <p:spPr>
          <a:xfrm rot="21540000">
            <a:off x="8556366" y="3375281"/>
            <a:ext cx="1371600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3" name="Rectangle 19"/>
          <p:cNvSpPr/>
          <p:nvPr/>
        </p:nvSpPr>
        <p:spPr>
          <a:xfrm rot="21540000">
            <a:off x="3241416" y="5318381"/>
            <a:ext cx="1370013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0">
                <a:srgbClr val="CDC1DB"/>
              </a:gs>
              <a:gs pos="27000">
                <a:srgbClr val="CC9EFE"/>
              </a:gs>
              <a:gs pos="76000">
                <a:srgbClr val="CC9EFE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4" name="Rectangle 19"/>
          <p:cNvSpPr/>
          <p:nvPr/>
        </p:nvSpPr>
        <p:spPr>
          <a:xfrm rot="21540000">
            <a:off x="4997191" y="5246944"/>
            <a:ext cx="1370013" cy="995362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  <p:sp>
        <p:nvSpPr>
          <p:cNvPr id="45" name="Rectangle 19"/>
          <p:cNvSpPr/>
          <p:nvPr/>
        </p:nvSpPr>
        <p:spPr>
          <a:xfrm rot="21540000">
            <a:off x="10285154" y="5243769"/>
            <a:ext cx="1371600" cy="996950"/>
          </a:xfrm>
          <a:custGeom>
            <a:avLst/>
            <a:gdLst>
              <a:gd name="connsiteX0" fmla="*/ 0 w 1339596"/>
              <a:gd name="connsiteY0" fmla="*/ 0 h 1219200"/>
              <a:gd name="connsiteX1" fmla="*/ 1339596 w 1339596"/>
              <a:gd name="connsiteY1" fmla="*/ 0 h 1219200"/>
              <a:gd name="connsiteX2" fmla="*/ 1339596 w 1339596"/>
              <a:gd name="connsiteY2" fmla="*/ 1219200 h 1219200"/>
              <a:gd name="connsiteX3" fmla="*/ 0 w 1339596"/>
              <a:gd name="connsiteY3" fmla="*/ 1219200 h 1219200"/>
              <a:gd name="connsiteX4" fmla="*/ 0 w 1339596"/>
              <a:gd name="connsiteY4" fmla="*/ 0 h 1219200"/>
              <a:gd name="connsiteX0" fmla="*/ 0 w 1339596"/>
              <a:gd name="connsiteY0" fmla="*/ 11733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0 w 1339596"/>
              <a:gd name="connsiteY4" fmla="*/ 11733 h 1230933"/>
              <a:gd name="connsiteX0" fmla="*/ 55747 w 1339596"/>
              <a:gd name="connsiteY0" fmla="*/ 12706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55747 w 1339596"/>
              <a:gd name="connsiteY4" fmla="*/ 12706 h 1230933"/>
              <a:gd name="connsiteX0" fmla="*/ 28195 w 1339596"/>
              <a:gd name="connsiteY0" fmla="*/ 12225 h 1230933"/>
              <a:gd name="connsiteX1" fmla="*/ 1306342 w 1339596"/>
              <a:gd name="connsiteY1" fmla="*/ 0 h 1230933"/>
              <a:gd name="connsiteX2" fmla="*/ 1339596 w 1339596"/>
              <a:gd name="connsiteY2" fmla="*/ 1230933 h 1230933"/>
              <a:gd name="connsiteX3" fmla="*/ 0 w 1339596"/>
              <a:gd name="connsiteY3" fmla="*/ 1230933 h 1230933"/>
              <a:gd name="connsiteX4" fmla="*/ 28195 w 1339596"/>
              <a:gd name="connsiteY4" fmla="*/ 12225 h 1230933"/>
              <a:gd name="connsiteX0" fmla="*/ 28195 w 1353846"/>
              <a:gd name="connsiteY0" fmla="*/ 6385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8195 w 1353846"/>
              <a:gd name="connsiteY4" fmla="*/ 6385 h 1225093"/>
              <a:gd name="connsiteX0" fmla="*/ 20681 w 1353846"/>
              <a:gd name="connsiteY0" fmla="*/ 6253 h 1225093"/>
              <a:gd name="connsiteX1" fmla="*/ 1353846 w 1353846"/>
              <a:gd name="connsiteY1" fmla="*/ 0 h 1225093"/>
              <a:gd name="connsiteX2" fmla="*/ 1339596 w 1353846"/>
              <a:gd name="connsiteY2" fmla="*/ 1225093 h 1225093"/>
              <a:gd name="connsiteX3" fmla="*/ 0 w 1353846"/>
              <a:gd name="connsiteY3" fmla="*/ 1225093 h 1225093"/>
              <a:gd name="connsiteX4" fmla="*/ 20681 w 1353846"/>
              <a:gd name="connsiteY4" fmla="*/ 6253 h 1225093"/>
              <a:gd name="connsiteX0" fmla="*/ 20681 w 1339596"/>
              <a:gd name="connsiteY0" fmla="*/ 6603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20681 w 1339596"/>
              <a:gd name="connsiteY4" fmla="*/ 6603 h 1225443"/>
              <a:gd name="connsiteX0" fmla="*/ 33205 w 1339596"/>
              <a:gd name="connsiteY0" fmla="*/ 682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33205 w 1339596"/>
              <a:gd name="connsiteY4" fmla="*/ 6822 h 1225443"/>
              <a:gd name="connsiteX0" fmla="*/ 13167 w 1339596"/>
              <a:gd name="connsiteY0" fmla="*/ 6472 h 1225443"/>
              <a:gd name="connsiteX1" fmla="*/ 1333808 w 1339596"/>
              <a:gd name="connsiteY1" fmla="*/ 0 h 1225443"/>
              <a:gd name="connsiteX2" fmla="*/ 1339596 w 1339596"/>
              <a:gd name="connsiteY2" fmla="*/ 1225443 h 1225443"/>
              <a:gd name="connsiteX3" fmla="*/ 0 w 1339596"/>
              <a:gd name="connsiteY3" fmla="*/ 1225443 h 1225443"/>
              <a:gd name="connsiteX4" fmla="*/ 13167 w 1339596"/>
              <a:gd name="connsiteY4" fmla="*/ 6472 h 1225443"/>
              <a:gd name="connsiteX0" fmla="*/ 13167 w 1333884"/>
              <a:gd name="connsiteY0" fmla="*/ 6472 h 1225443"/>
              <a:gd name="connsiteX1" fmla="*/ 1333808 w 1333884"/>
              <a:gd name="connsiteY1" fmla="*/ 0 h 1225443"/>
              <a:gd name="connsiteX2" fmla="*/ 1302330 w 1333884"/>
              <a:gd name="connsiteY2" fmla="*/ 1207253 h 1225443"/>
              <a:gd name="connsiteX3" fmla="*/ 0 w 1333884"/>
              <a:gd name="connsiteY3" fmla="*/ 1225443 h 1225443"/>
              <a:gd name="connsiteX4" fmla="*/ 13167 w 1333884"/>
              <a:gd name="connsiteY4" fmla="*/ 6472 h 1225443"/>
              <a:gd name="connsiteX0" fmla="*/ 13167 w 1334211"/>
              <a:gd name="connsiteY0" fmla="*/ 6472 h 1232826"/>
              <a:gd name="connsiteX1" fmla="*/ 1333808 w 1334211"/>
              <a:gd name="connsiteY1" fmla="*/ 0 h 1232826"/>
              <a:gd name="connsiteX2" fmla="*/ 1331950 w 1334211"/>
              <a:gd name="connsiteY2" fmla="*/ 1232826 h 1232826"/>
              <a:gd name="connsiteX3" fmla="*/ 0 w 1334211"/>
              <a:gd name="connsiteY3" fmla="*/ 1225443 h 1232826"/>
              <a:gd name="connsiteX4" fmla="*/ 13167 w 1334211"/>
              <a:gd name="connsiteY4" fmla="*/ 6472 h 1232826"/>
              <a:gd name="connsiteX0" fmla="*/ 13167 w 1333952"/>
              <a:gd name="connsiteY0" fmla="*/ 6472 h 1225443"/>
              <a:gd name="connsiteX1" fmla="*/ 1333808 w 1333952"/>
              <a:gd name="connsiteY1" fmla="*/ 0 h 1225443"/>
              <a:gd name="connsiteX2" fmla="*/ 1319601 w 1333952"/>
              <a:gd name="connsiteY2" fmla="*/ 1222588 h 1225443"/>
              <a:gd name="connsiteX3" fmla="*/ 0 w 1333952"/>
              <a:gd name="connsiteY3" fmla="*/ 1225443 h 1225443"/>
              <a:gd name="connsiteX4" fmla="*/ 13167 w 1333952"/>
              <a:gd name="connsiteY4" fmla="*/ 6472 h 1225443"/>
              <a:gd name="connsiteX0" fmla="*/ 30785 w 1333952"/>
              <a:gd name="connsiteY0" fmla="*/ 0 h 1235984"/>
              <a:gd name="connsiteX1" fmla="*/ 1333808 w 1333952"/>
              <a:gd name="connsiteY1" fmla="*/ 10541 h 1235984"/>
              <a:gd name="connsiteX2" fmla="*/ 1319601 w 1333952"/>
              <a:gd name="connsiteY2" fmla="*/ 1233129 h 1235984"/>
              <a:gd name="connsiteX3" fmla="*/ 0 w 1333952"/>
              <a:gd name="connsiteY3" fmla="*/ 1235984 h 1235984"/>
              <a:gd name="connsiteX4" fmla="*/ 30785 w 1333952"/>
              <a:gd name="connsiteY4" fmla="*/ 0 h 1235984"/>
              <a:gd name="connsiteX0" fmla="*/ 30785 w 1319601"/>
              <a:gd name="connsiteY0" fmla="*/ 0 h 1235984"/>
              <a:gd name="connsiteX1" fmla="*/ 1312848 w 1319601"/>
              <a:gd name="connsiteY1" fmla="*/ 20567 h 1235984"/>
              <a:gd name="connsiteX2" fmla="*/ 1319601 w 1319601"/>
              <a:gd name="connsiteY2" fmla="*/ 1233129 h 1235984"/>
              <a:gd name="connsiteX3" fmla="*/ 0 w 1319601"/>
              <a:gd name="connsiteY3" fmla="*/ 1235984 h 1235984"/>
              <a:gd name="connsiteX4" fmla="*/ 30785 w 1319601"/>
              <a:gd name="connsiteY4" fmla="*/ 0 h 123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9601" h="1235984">
                <a:moveTo>
                  <a:pt x="30785" y="0"/>
                </a:moveTo>
                <a:lnTo>
                  <a:pt x="1312848" y="20567"/>
                </a:lnTo>
                <a:cubicBezTo>
                  <a:pt x="1314777" y="429048"/>
                  <a:pt x="1317672" y="824648"/>
                  <a:pt x="1319601" y="1233129"/>
                </a:cubicBezTo>
                <a:lnTo>
                  <a:pt x="0" y="1235984"/>
                </a:lnTo>
                <a:lnTo>
                  <a:pt x="30785" y="0"/>
                </a:lnTo>
                <a:close/>
              </a:path>
            </a:pathLst>
          </a:custGeom>
          <a:gradFill flip="none" rotWithShape="1">
            <a:gsLst>
              <a:gs pos="21000">
                <a:srgbClr val="FEF99C"/>
              </a:gs>
              <a:gs pos="0">
                <a:srgbClr val="F6E7A6"/>
              </a:gs>
              <a:gs pos="100000">
                <a:srgbClr val="FEF99C"/>
              </a:gs>
            </a:gsLst>
            <a:lin ang="5400000" scaled="1"/>
            <a:tileRect/>
          </a:gradFill>
          <a:ln>
            <a:noFill/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algn="ctr"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is a sample text, insert your own text,</a:t>
            </a:r>
          </a:p>
        </p:txBody>
      </p:sp>
    </p:spTree>
    <p:extLst>
      <p:ext uri="{BB962C8B-B14F-4D97-AF65-F5344CB8AC3E}">
        <p14:creationId xmlns:p14="http://schemas.microsoft.com/office/powerpoint/2010/main" val="363018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4467996" y="1281102"/>
            <a:ext cx="3475168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Founders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09700" y="2028041"/>
            <a:ext cx="2362200" cy="2590800"/>
            <a:chOff x="1409700" y="2049128"/>
            <a:chExt cx="2362200" cy="2590800"/>
          </a:xfrm>
        </p:grpSpPr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1409700" y="3725528"/>
              <a:ext cx="2362200" cy="914400"/>
            </a:xfrm>
            <a:prstGeom prst="rect">
              <a:avLst/>
            </a:prstGeom>
          </p:spPr>
          <p:txBody>
            <a:bodyPr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Name</a:t>
              </a:r>
              <a:br>
                <a:rPr lang="en-US">
                  <a:latin typeface="Adobe Clean"/>
                </a:rPr>
              </a:br>
              <a:r>
                <a:rPr lang="en-US">
                  <a:latin typeface="Adobe Clean"/>
                </a:rPr>
                <a:t>Position </a:t>
              </a:r>
            </a:p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email</a:t>
              </a:r>
              <a:endParaRPr lang="en-US" dirty="0">
                <a:latin typeface="Adobe Clean"/>
              </a:endParaRPr>
            </a:p>
          </p:txBody>
        </p:sp>
        <p:pic>
          <p:nvPicPr>
            <p:cNvPr id="25" name="Picture 2" descr="http://icons.iconarchive.com/icons/dapino/people/512/brown-man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66900" y="2049128"/>
              <a:ext cx="1600200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3220930" y="3264408"/>
            <a:ext cx="2362200" cy="2590800"/>
            <a:chOff x="2952972" y="3294125"/>
            <a:chExt cx="2362200" cy="2590800"/>
          </a:xfrm>
        </p:grpSpPr>
        <p:sp>
          <p:nvSpPr>
            <p:cNvPr id="26" name="Content Placeholder 2"/>
            <p:cNvSpPr txBox="1">
              <a:spLocks/>
            </p:cNvSpPr>
            <p:nvPr/>
          </p:nvSpPr>
          <p:spPr>
            <a:xfrm>
              <a:off x="2952972" y="4970525"/>
              <a:ext cx="2362200" cy="914400"/>
            </a:xfrm>
            <a:prstGeom prst="rect">
              <a:avLst/>
            </a:prstGeom>
          </p:spPr>
          <p:txBody>
            <a:bodyPr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Name</a:t>
              </a:r>
              <a:br>
                <a:rPr lang="en-US">
                  <a:latin typeface="Adobe Clean"/>
                </a:rPr>
              </a:br>
              <a:r>
                <a:rPr lang="en-US">
                  <a:latin typeface="Adobe Clean"/>
                </a:rPr>
                <a:t>Position </a:t>
              </a:r>
            </a:p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email</a:t>
              </a:r>
              <a:endParaRPr lang="en-US" dirty="0">
                <a:latin typeface="Adobe Clean"/>
              </a:endParaRPr>
            </a:p>
          </p:txBody>
        </p:sp>
        <p:pic>
          <p:nvPicPr>
            <p:cNvPr id="27" name="Picture 2" descr="http://icons.iconarchive.com/icons/dapino/people/512/brown-man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0172" y="3294125"/>
              <a:ext cx="1600200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"/>
          <p:cNvGrpSpPr/>
          <p:nvPr/>
        </p:nvGrpSpPr>
        <p:grpSpPr>
          <a:xfrm>
            <a:off x="4877392" y="2028041"/>
            <a:ext cx="2362200" cy="2590800"/>
            <a:chOff x="4649828" y="2006955"/>
            <a:chExt cx="2362200" cy="2590800"/>
          </a:xfrm>
        </p:grpSpPr>
        <p:sp>
          <p:nvSpPr>
            <p:cNvPr id="28" name="Content Placeholder 2"/>
            <p:cNvSpPr txBox="1">
              <a:spLocks/>
            </p:cNvSpPr>
            <p:nvPr/>
          </p:nvSpPr>
          <p:spPr>
            <a:xfrm>
              <a:off x="4649828" y="3683355"/>
              <a:ext cx="2362200" cy="914400"/>
            </a:xfrm>
            <a:prstGeom prst="rect">
              <a:avLst/>
            </a:prstGeom>
          </p:spPr>
          <p:txBody>
            <a:bodyPr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Name</a:t>
              </a:r>
              <a:br>
                <a:rPr lang="en-US">
                  <a:latin typeface="Adobe Clean"/>
                </a:rPr>
              </a:br>
              <a:r>
                <a:rPr lang="en-US">
                  <a:latin typeface="Adobe Clean"/>
                </a:rPr>
                <a:t>Position </a:t>
              </a:r>
            </a:p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email</a:t>
              </a:r>
              <a:endParaRPr lang="en-US" dirty="0">
                <a:latin typeface="Adobe Clean"/>
              </a:endParaRPr>
            </a:p>
          </p:txBody>
        </p:sp>
        <p:pic>
          <p:nvPicPr>
            <p:cNvPr id="29" name="Picture 2" descr="http://icons.iconarchive.com/icons/dapino/people/512/brown-man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7028" y="2006955"/>
              <a:ext cx="1600200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6688622" y="3371629"/>
            <a:ext cx="2362200" cy="2590800"/>
            <a:chOff x="6439788" y="3217925"/>
            <a:chExt cx="2362200" cy="2590800"/>
          </a:xfrm>
        </p:grpSpPr>
        <p:sp>
          <p:nvSpPr>
            <p:cNvPr id="30" name="Content Placeholder 2"/>
            <p:cNvSpPr txBox="1">
              <a:spLocks/>
            </p:cNvSpPr>
            <p:nvPr/>
          </p:nvSpPr>
          <p:spPr>
            <a:xfrm>
              <a:off x="6439788" y="4894325"/>
              <a:ext cx="2362200" cy="914400"/>
            </a:xfrm>
            <a:prstGeom prst="rect">
              <a:avLst/>
            </a:prstGeom>
          </p:spPr>
          <p:txBody>
            <a:bodyPr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Name</a:t>
              </a:r>
              <a:br>
                <a:rPr lang="en-US">
                  <a:latin typeface="Adobe Clean"/>
                </a:rPr>
              </a:br>
              <a:r>
                <a:rPr lang="en-US">
                  <a:latin typeface="Adobe Clean"/>
                </a:rPr>
                <a:t>Position </a:t>
              </a:r>
            </a:p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email</a:t>
              </a:r>
              <a:endParaRPr lang="en-US" dirty="0">
                <a:latin typeface="Adobe Clean"/>
              </a:endParaRPr>
            </a:p>
          </p:txBody>
        </p:sp>
        <p:pic>
          <p:nvPicPr>
            <p:cNvPr id="31" name="Picture 2" descr="http://icons.iconarchive.com/icons/dapino/people/512/brown-man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6988" y="3217925"/>
              <a:ext cx="1600200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8345084" y="2028041"/>
            <a:ext cx="2362200" cy="2590800"/>
            <a:chOff x="8345084" y="2049128"/>
            <a:chExt cx="2362200" cy="2590800"/>
          </a:xfrm>
        </p:grpSpPr>
        <p:sp>
          <p:nvSpPr>
            <p:cNvPr id="32" name="Content Placeholder 2"/>
            <p:cNvSpPr txBox="1">
              <a:spLocks/>
            </p:cNvSpPr>
            <p:nvPr/>
          </p:nvSpPr>
          <p:spPr>
            <a:xfrm>
              <a:off x="8345084" y="3725528"/>
              <a:ext cx="2362200" cy="914400"/>
            </a:xfrm>
            <a:prstGeom prst="rect">
              <a:avLst/>
            </a:prstGeom>
          </p:spPr>
          <p:txBody>
            <a:bodyPr rtlCol="0">
              <a:normAutofit fontScale="700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Name</a:t>
              </a:r>
              <a:br>
                <a:rPr lang="en-US">
                  <a:latin typeface="Adobe Clean"/>
                </a:rPr>
              </a:br>
              <a:r>
                <a:rPr lang="en-US">
                  <a:latin typeface="Adobe Clean"/>
                </a:rPr>
                <a:t>Position </a:t>
              </a:r>
            </a:p>
            <a:p>
              <a:pPr marL="0" indent="0" algn="ctr">
                <a:buFont typeface="Arial" panose="020B0604020202020204" pitchFamily="34" charset="0"/>
                <a:buNone/>
                <a:defRPr/>
              </a:pPr>
              <a:r>
                <a:rPr lang="en-US">
                  <a:latin typeface="Adobe Clean"/>
                </a:rPr>
                <a:t>email</a:t>
              </a:r>
              <a:endParaRPr lang="en-US" dirty="0">
                <a:latin typeface="Adobe Clean"/>
              </a:endParaRPr>
            </a:p>
          </p:txBody>
        </p:sp>
        <p:pic>
          <p:nvPicPr>
            <p:cNvPr id="33" name="Picture 2" descr="http://icons.iconarchive.com/icons/dapino/people/512/brown-man-icon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02284" y="2049128"/>
              <a:ext cx="1600200" cy="160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7DAE1832-31A8-6125-4207-235FBE5DEAE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35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45B48C0C-1C75-D664-5656-FE2DABE64775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144030" y="621792"/>
            <a:ext cx="1445740" cy="752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572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xmlns="" id="{03A63FD7-3195-4879-A778-4FB9D73A0C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xmlns="" id="{8E4210A0-FCD1-4EE4-9067-A0C2E90B07D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986" t="55619" r="-986" b="746"/>
          <a:stretch/>
        </p:blipFill>
        <p:spPr>
          <a:xfrm>
            <a:off x="-1059157" y="-282084"/>
            <a:ext cx="16699025" cy="728638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53263C4F-FED4-40BE-B588-4B908E3E285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10852" y="710212"/>
            <a:ext cx="11370296" cy="5574645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xmlns="" id="{DC24AA80-45C3-42F9-A830-484B0608088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27580" y="137069"/>
            <a:ext cx="2173422" cy="1914137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E4346717-CDC2-4E3E-B396-306B659946A5}"/>
              </a:ext>
            </a:extLst>
          </p:cNvPr>
          <p:cNvCxnSpPr/>
          <p:nvPr/>
        </p:nvCxnSpPr>
        <p:spPr>
          <a:xfrm>
            <a:off x="3473659" y="1661447"/>
            <a:ext cx="0" cy="391639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78358" y="3024047"/>
            <a:ext cx="2749895" cy="1284068"/>
            <a:chOff x="678358" y="2795447"/>
            <a:chExt cx="2749895" cy="1284068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xmlns="" id="{07B8C41F-0E55-42AB-8D7F-C45396B2BEB0}"/>
                </a:ext>
              </a:extLst>
            </p:cNvPr>
            <p:cNvSpPr txBox="1"/>
            <p:nvPr/>
          </p:nvSpPr>
          <p:spPr>
            <a:xfrm>
              <a:off x="729480" y="3371629"/>
              <a:ext cx="269877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Nexa Bold" panose="02000000000000000000" pitchFamily="50" charset="0"/>
                </a:rPr>
                <a:t>Problem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xmlns="" id="{A8413F69-72AA-47BD-857F-947CFDF9D1B6}"/>
                </a:ext>
              </a:extLst>
            </p:cNvPr>
            <p:cNvCxnSpPr/>
            <p:nvPr/>
          </p:nvCxnSpPr>
          <p:spPr>
            <a:xfrm>
              <a:off x="729480" y="3995524"/>
              <a:ext cx="2188184" cy="0"/>
            </a:xfrm>
            <a:prstGeom prst="line">
              <a:avLst/>
            </a:prstGeom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22B9B07F-4525-4036-973C-38C2042852CA}"/>
                </a:ext>
              </a:extLst>
            </p:cNvPr>
            <p:cNvSpPr txBox="1"/>
            <p:nvPr/>
          </p:nvSpPr>
          <p:spPr>
            <a:xfrm>
              <a:off x="678358" y="2795447"/>
              <a:ext cx="2749895" cy="752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700"/>
                </a:lnSpc>
              </a:pPr>
              <a:r>
                <a:rPr lang="en-US" sz="5400" dirty="0">
                  <a:solidFill>
                    <a:srgbClr val="C00000"/>
                  </a:solidFill>
                  <a:latin typeface="Nexa Bold" panose="02000000000000000000" pitchFamily="50" charset="0"/>
                </a:rPr>
                <a:t>The</a:t>
              </a:r>
            </a:p>
          </p:txBody>
        </p:sp>
      </p:grpSp>
      <p:sp>
        <p:nvSpPr>
          <p:cNvPr id="20" name="Content Placeholder 2"/>
          <p:cNvSpPr txBox="1">
            <a:spLocks/>
          </p:cNvSpPr>
          <p:nvPr/>
        </p:nvSpPr>
        <p:spPr>
          <a:xfrm>
            <a:off x="3590492" y="2329784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>
                <a:latin typeface="Adobe Clean"/>
              </a:rPr>
              <a:t>Which problem area are you trying to solve? </a:t>
            </a:r>
          </a:p>
          <a:p>
            <a:endParaRPr lang="en-US" altLang="en-US" sz="2400">
              <a:latin typeface="Adobe Clean"/>
            </a:endParaRPr>
          </a:p>
          <a:p>
            <a:r>
              <a:rPr lang="en-US" altLang="en-US" sz="2400">
                <a:latin typeface="Adobe Clean"/>
              </a:rPr>
              <a:t>Specify, in Numbers, the problem you’re trying to solve</a:t>
            </a:r>
          </a:p>
          <a:p>
            <a:endParaRPr lang="en-US" altLang="en-US" sz="2400">
              <a:latin typeface="Adobe Clean"/>
            </a:endParaRPr>
          </a:p>
          <a:p>
            <a:r>
              <a:rPr lang="en-US" altLang="en-US" sz="2400">
                <a:latin typeface="Adobe Clean"/>
              </a:rPr>
              <a:t>Example: How might we help government primary schools deliver their courses online next semester</a:t>
            </a:r>
            <a:endParaRPr lang="ar-EG" altLang="en-US" sz="2400" dirty="0">
              <a:latin typeface="Adobe Clean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7DAE1832-31A8-6125-4207-235FBE5DEAE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9994" y="-23768"/>
            <a:ext cx="4886279" cy="2748532"/>
          </a:xfrm>
          <a:prstGeom prst="rect">
            <a:avLst/>
          </a:prstGeom>
        </p:spPr>
      </p:pic>
      <p:pic>
        <p:nvPicPr>
          <p:cNvPr id="21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45B48C0C-1C75-D664-5656-FE2DABE64775}"/>
              </a:ext>
            </a:extLst>
          </p:cNvPr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572079" y="856014"/>
            <a:ext cx="1251493" cy="7886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499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4467996" y="1281102"/>
            <a:ext cx="3475168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Personas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123950" y="2332037"/>
            <a:ext cx="1106805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>
                <a:latin typeface="Adobe Clean"/>
              </a:rPr>
              <a:t>Describe at least 2 personas involved in your selected challenge </a:t>
            </a:r>
          </a:p>
          <a:p>
            <a:pPr marL="0" indent="0">
              <a:buNone/>
            </a:pPr>
            <a:endParaRPr lang="en-US" altLang="en-US">
              <a:latin typeface="Adobe Clean"/>
            </a:endParaRPr>
          </a:p>
          <a:p>
            <a:pPr marL="0" indent="0">
              <a:buNone/>
            </a:pPr>
            <a:endParaRPr lang="en-US" altLang="en-US" dirty="0">
              <a:latin typeface="Adobe Clean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A930E62-FFA0-4908-93B7-C3C3C468D17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5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C1F298C7-B3C9-4A0D-B747-B784BC28476F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4696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Empathy </a:t>
            </a:r>
            <a:r>
              <a:rPr lang="en-US" sz="5400" dirty="0">
                <a:latin typeface="Nexa Bold" panose="02000000000000000000" pitchFamily="50" charset="0"/>
              </a:rPr>
              <a:t>Field work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dirty="0">
                <a:latin typeface="Adobe Clean"/>
              </a:rPr>
              <a:t>Who are you helping with your solution? Who are your stakeholders?</a:t>
            </a:r>
          </a:p>
          <a:p>
            <a:pPr marL="0" indent="0">
              <a:buNone/>
            </a:pPr>
            <a:endParaRPr lang="en-US" altLang="en-US" dirty="0">
              <a:latin typeface="Adobe Clean"/>
            </a:endParaRPr>
          </a:p>
          <a:p>
            <a:pPr marL="0" indent="0">
              <a:buNone/>
            </a:pPr>
            <a:r>
              <a:rPr lang="en-US" altLang="en-US" dirty="0">
                <a:latin typeface="Adobe Clean"/>
              </a:rPr>
              <a:t>Describe the activities that you have done to understand the needs of your users/stakeholders: Interviews, Observations…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290684A-72A2-42A2-AF7A-F534AB4D296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001" y="-216569"/>
            <a:ext cx="4438555" cy="2496687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F4ECB9C0-6B08-4676-B4BF-5A9F3C027987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32574" y="657326"/>
            <a:ext cx="1375848" cy="7521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324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Empathy </a:t>
            </a:r>
            <a:r>
              <a:rPr lang="en-US" sz="5400" dirty="0">
                <a:latin typeface="Nexa Bold" panose="02000000000000000000" pitchFamily="50" charset="0"/>
              </a:rPr>
              <a:t>Map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/>
              <a:t>Here put your empathy map</a:t>
            </a:r>
            <a:endParaRPr lang="ar-EG" alt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CF25D5AE-8430-42C9-99A2-580A2456B4D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09269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A8D2A169-05C1-4F37-8CD6-44AED02B7B87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34149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7525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Problem </a:t>
            </a:r>
            <a:r>
              <a:rPr lang="en-US" sz="5400" dirty="0">
                <a:latin typeface="Nexa Bold" panose="02000000000000000000" pitchFamily="50" charset="0"/>
              </a:rPr>
              <a:t>Definition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What is your POV</a:t>
            </a:r>
          </a:p>
          <a:p>
            <a:pPr lvl="1"/>
            <a:r>
              <a:rPr lang="en-US" altLang="en-US" dirty="0">
                <a:latin typeface="Adobe Clean"/>
              </a:rPr>
              <a:t>User</a:t>
            </a:r>
          </a:p>
          <a:p>
            <a:pPr lvl="1"/>
            <a:r>
              <a:rPr lang="en-US" altLang="en-US" dirty="0">
                <a:latin typeface="Adobe Clean"/>
              </a:rPr>
              <a:t>Problem</a:t>
            </a:r>
          </a:p>
          <a:p>
            <a:pPr lvl="1"/>
            <a:r>
              <a:rPr lang="en-US" altLang="en-US" dirty="0">
                <a:latin typeface="Adobe Clean"/>
              </a:rPr>
              <a:t>Insights</a:t>
            </a:r>
          </a:p>
          <a:p>
            <a:r>
              <a:rPr lang="en-US" altLang="en-US" dirty="0">
                <a:latin typeface="Adobe Clean"/>
              </a:rPr>
              <a:t>You can focus on one persona and one main problem </a:t>
            </a:r>
          </a:p>
          <a:p>
            <a:r>
              <a:rPr lang="en-US" altLang="en-US" dirty="0">
                <a:latin typeface="Adobe Clean"/>
              </a:rPr>
              <a:t>You can give more details on your user persona </a:t>
            </a:r>
            <a:endParaRPr lang="ar-EG" altLang="en-US" dirty="0">
              <a:latin typeface="Adobe Cle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EF60F41-5778-4D0D-B9E8-36A47427C1F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C491340C-3AA6-4CA7-95D0-6AF2EFA01535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404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How </a:t>
            </a:r>
            <a:r>
              <a:rPr lang="en-US" sz="5400" dirty="0">
                <a:latin typeface="Nexa Bold" panose="02000000000000000000" pitchFamily="50" charset="0"/>
              </a:rPr>
              <a:t>Might We …?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089970" y="2117153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You can use ”How Might We” sentence</a:t>
            </a:r>
          </a:p>
          <a:p>
            <a:endParaRPr lang="en-US" altLang="en-US" dirty="0">
              <a:latin typeface="Adobe Cle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E81B93D5-A823-494D-8C78-EE964B53D46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EA3A2B97-2490-4357-A0FE-E572E4ABB752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860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0A31339D-B367-4F0E-9A01-F176719867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-120770" y="-114741"/>
            <a:ext cx="12330023" cy="6972741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xmlns="" id="{69892B32-ED86-4ADC-86C8-C4F195E3194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rcRect l="6644" t="56624" r="19547" b="1622"/>
          <a:stretch/>
        </p:blipFill>
        <p:spPr>
          <a:xfrm>
            <a:off x="-114300" y="-114300"/>
            <a:ext cx="12325350" cy="697230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6BBE982C-7B60-4874-B9A5-E4555E5C48D2}"/>
              </a:ext>
            </a:extLst>
          </p:cNvPr>
          <p:cNvSpPr/>
          <p:nvPr/>
        </p:nvSpPr>
        <p:spPr>
          <a:xfrm>
            <a:off x="761704" y="621792"/>
            <a:ext cx="10887752" cy="5285232"/>
          </a:xfrm>
          <a:prstGeom prst="roundRect">
            <a:avLst>
              <a:gd name="adj" fmla="val 1150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22B9B07F-4525-4036-973C-38C2042852CA}"/>
              </a:ext>
            </a:extLst>
          </p:cNvPr>
          <p:cNvSpPr txBox="1"/>
          <p:nvPr/>
        </p:nvSpPr>
        <p:spPr>
          <a:xfrm>
            <a:off x="2019300" y="1281102"/>
            <a:ext cx="8202442" cy="752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4700"/>
              </a:lnSpc>
            </a:pPr>
            <a:r>
              <a:rPr lang="en-US" sz="5400" dirty="0">
                <a:solidFill>
                  <a:srgbClr val="C00000"/>
                </a:solidFill>
                <a:latin typeface="Nexa Bold" panose="02000000000000000000" pitchFamily="50" charset="0"/>
              </a:rPr>
              <a:t>Selected </a:t>
            </a:r>
            <a:r>
              <a:rPr lang="en-US" sz="5400" dirty="0">
                <a:latin typeface="Nexa Bold" panose="02000000000000000000" pitchFamily="50" charset="0"/>
              </a:rPr>
              <a:t>Idea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773153" y="1929439"/>
            <a:ext cx="1041506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latin typeface="Adobe Clean"/>
              </a:rPr>
              <a:t>Outputs from brainstorming, SCAMPER, Market research … </a:t>
            </a:r>
          </a:p>
          <a:p>
            <a:endParaRPr lang="en-US" altLang="en-US" dirty="0">
              <a:latin typeface="Adobe Clean"/>
            </a:endParaRPr>
          </a:p>
          <a:p>
            <a:r>
              <a:rPr lang="en-US" altLang="en-US" dirty="0"/>
              <a:t>What is your selected idea(s) and how does it work? What is the core functionality of your idea? </a:t>
            </a:r>
          </a:p>
          <a:p>
            <a:endParaRPr lang="en-US" altLang="en-US" dirty="0"/>
          </a:p>
          <a:p>
            <a:r>
              <a:rPr lang="en-US" altLang="en-US" dirty="0"/>
              <a:t>You can test multiple ideas to see which one serves the customer needs better</a:t>
            </a:r>
          </a:p>
          <a:p>
            <a:endParaRPr lang="en-US" altLang="en-US" dirty="0">
              <a:latin typeface="Adobe Cle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0AC94B-E156-4766-A3B0-E07AB98A718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73" y="-421626"/>
            <a:ext cx="5328679" cy="2997382"/>
          </a:xfrm>
          <a:prstGeom prst="rect">
            <a:avLst/>
          </a:prstGeom>
        </p:spPr>
      </p:pic>
      <p:pic>
        <p:nvPicPr>
          <p:cNvPr id="10" name="Google Shape;2925;p225" descr="/Marco/ITIDA_2020/TIEC/TIEC logo 2020_CMYK.pdf">
            <a:extLst>
              <a:ext uri="{FF2B5EF4-FFF2-40B4-BE49-F238E27FC236}">
                <a16:creationId xmlns:a16="http://schemas.microsoft.com/office/drawing/2014/main" xmlns="" id="{6D0D1D5A-4884-4D4A-A233-4976111BEA3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02897" y="621792"/>
            <a:ext cx="1479665" cy="914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983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13344</TotalTime>
  <Words>620</Words>
  <Application>Microsoft Office PowerPoint</Application>
  <PresentationFormat>Widescreen</PresentationFormat>
  <Paragraphs>140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Adobe Clean</vt:lpstr>
      <vt:lpstr>Arial</vt:lpstr>
      <vt:lpstr>Calibri</vt:lpstr>
      <vt:lpstr>Calibri Light</vt:lpstr>
      <vt:lpstr>Nexa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Valine Peter</dc:creator>
  <cp:lastModifiedBy>Microsoft account</cp:lastModifiedBy>
  <cp:revision>378</cp:revision>
  <dcterms:created xsi:type="dcterms:W3CDTF">2020-03-01T12:36:59Z</dcterms:created>
  <dcterms:modified xsi:type="dcterms:W3CDTF">2025-01-21T12:25:11Z</dcterms:modified>
</cp:coreProperties>
</file>